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51"/>
  </p:notesMasterIdLst>
  <p:handoutMasterIdLst>
    <p:handoutMasterId r:id="rId52"/>
  </p:handoutMasterIdLst>
  <p:sldIdLst>
    <p:sldId id="267" r:id="rId5"/>
    <p:sldId id="283" r:id="rId6"/>
    <p:sldId id="284" r:id="rId7"/>
    <p:sldId id="278" r:id="rId8"/>
    <p:sldId id="285" r:id="rId9"/>
    <p:sldId id="292" r:id="rId10"/>
    <p:sldId id="307" r:id="rId11"/>
    <p:sldId id="308" r:id="rId12"/>
    <p:sldId id="286" r:id="rId13"/>
    <p:sldId id="287" r:id="rId14"/>
    <p:sldId id="309" r:id="rId15"/>
    <p:sldId id="288" r:id="rId16"/>
    <p:sldId id="289" r:id="rId17"/>
    <p:sldId id="290" r:id="rId18"/>
    <p:sldId id="291" r:id="rId19"/>
    <p:sldId id="310" r:id="rId20"/>
    <p:sldId id="293" r:id="rId21"/>
    <p:sldId id="294" r:id="rId22"/>
    <p:sldId id="295" r:id="rId23"/>
    <p:sldId id="296" r:id="rId24"/>
    <p:sldId id="311" r:id="rId25"/>
    <p:sldId id="297" r:id="rId26"/>
    <p:sldId id="298" r:id="rId27"/>
    <p:sldId id="299" r:id="rId28"/>
    <p:sldId id="300" r:id="rId29"/>
    <p:sldId id="312" r:id="rId30"/>
    <p:sldId id="301" r:id="rId31"/>
    <p:sldId id="302" r:id="rId32"/>
    <p:sldId id="303" r:id="rId33"/>
    <p:sldId id="304" r:id="rId34"/>
    <p:sldId id="305" r:id="rId35"/>
    <p:sldId id="306" r:id="rId36"/>
    <p:sldId id="314" r:id="rId37"/>
    <p:sldId id="313" r:id="rId38"/>
    <p:sldId id="325" r:id="rId39"/>
    <p:sldId id="315" r:id="rId40"/>
    <p:sldId id="320" r:id="rId41"/>
    <p:sldId id="319" r:id="rId42"/>
    <p:sldId id="321" r:id="rId43"/>
    <p:sldId id="316" r:id="rId44"/>
    <p:sldId id="317" r:id="rId45"/>
    <p:sldId id="326" r:id="rId46"/>
    <p:sldId id="322" r:id="rId47"/>
    <p:sldId id="323" r:id="rId48"/>
    <p:sldId id="324" r:id="rId49"/>
    <p:sldId id="318" r:id="rId5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99" autoAdjust="0"/>
  </p:normalViewPr>
  <p:slideViewPr>
    <p:cSldViewPr>
      <p:cViewPr varScale="1">
        <p:scale>
          <a:sx n="74" d="100"/>
          <a:sy n="74" d="100"/>
        </p:scale>
        <p:origin x="582" y="7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11/10/2017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11/10/2017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6792" y="1905003"/>
            <a:ext cx="9435241" cy="1625599"/>
          </a:xfrm>
        </p:spPr>
        <p:txBody>
          <a:bodyPr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2103" y="3657123"/>
            <a:ext cx="9429931" cy="99107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36636D-D922-432D-A958-524484B5923D}" type="datetimeFigureOut">
              <a:rPr lang="en-US"/>
              <a:pPr/>
              <a:t>11/10/2017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1218882" y="1600200"/>
            <a:ext cx="9739746" cy="73152"/>
            <a:chOff x="914400" y="1200150"/>
            <a:chExt cx="7306712" cy="54864"/>
          </a:xfrm>
        </p:grpSpPr>
        <p:sp>
          <p:nvSpPr>
            <p:cNvPr id="8" name="Oval 7"/>
            <p:cNvSpPr/>
            <p:nvPr/>
          </p:nvSpPr>
          <p:spPr>
            <a:xfrm>
              <a:off x="8166248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Oval 8"/>
            <p:cNvSpPr/>
            <p:nvPr/>
          </p:nvSpPr>
          <p:spPr>
            <a:xfrm>
              <a:off x="914400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36847" y="12076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/>
          <p:cNvGrpSpPr/>
          <p:nvPr/>
        </p:nvGrpSpPr>
        <p:grpSpPr>
          <a:xfrm>
            <a:off x="1218882" y="4851400"/>
            <a:ext cx="9739746" cy="73152"/>
            <a:chOff x="914400" y="3638550"/>
            <a:chExt cx="7306712" cy="54864"/>
          </a:xfrm>
        </p:grpSpPr>
        <p:sp>
          <p:nvSpPr>
            <p:cNvPr id="14" name="Oval 13"/>
            <p:cNvSpPr/>
            <p:nvPr/>
          </p:nvSpPr>
          <p:spPr>
            <a:xfrm>
              <a:off x="8166248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914400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36847" y="36460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376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11/10/2017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322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34563" y="434975"/>
            <a:ext cx="1168400" cy="56610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434975"/>
            <a:ext cx="8413750" cy="566102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11/10/2017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7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11/10/2017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906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030" y="990599"/>
            <a:ext cx="9344765" cy="2235203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2030" y="3733800"/>
            <a:ext cx="9344765" cy="1219200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11/10/2017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  <p:grpSp>
        <p:nvGrpSpPr>
          <p:cNvPr id="13" name="Group 12"/>
          <p:cNvGrpSpPr/>
          <p:nvPr/>
        </p:nvGrpSpPr>
        <p:grpSpPr>
          <a:xfrm>
            <a:off x="3273781" y="3475736"/>
            <a:ext cx="5641265" cy="54864"/>
            <a:chOff x="2455975" y="2588441"/>
            <a:chExt cx="4232051" cy="41148"/>
          </a:xfrm>
        </p:grpSpPr>
        <p:sp>
          <p:nvSpPr>
            <p:cNvPr id="14" name="Oval 13"/>
            <p:cNvSpPr/>
            <p:nvPr/>
          </p:nvSpPr>
          <p:spPr>
            <a:xfrm>
              <a:off x="6642306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455975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563229" y="2594391"/>
              <a:ext cx="4023360" cy="29249"/>
              <a:chOff x="2550323" y="3458731"/>
              <a:chExt cx="4023360" cy="3899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550323" y="3458731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50323" y="3497729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11/10/2017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077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2945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0049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11/10/2017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25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11/10/2017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11/10/2017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11/10/2017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11/10/2017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8" name="Rounded Rectangle 7"/>
          <p:cNvSpPr/>
          <p:nvPr/>
        </p:nvSpPr>
        <p:spPr>
          <a:xfrm>
            <a:off x="304721" y="301752"/>
            <a:ext cx="11579384" cy="6254496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6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803400"/>
            <a:ext cx="975106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2" y="6172200"/>
            <a:ext cx="741487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E36636D-D922-432D-A958-524484B5923D}" type="datetimeFigureOut">
              <a:rPr lang="en-US"/>
              <a:pPr/>
              <a:t>11/10/2017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8928" y="6172200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sameermahajan/MLWorkshop/blob/master/1.%20Regression/Housing+Prices+Predictions.ipynb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sameermahajan/MLWorkshop/blob/master/2.%20Classification/Sentiment+Analysis.ipynb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sameermahajan/MLWorkshop/blob/master/3.%20Clustering/Document+Retrieval.ipynb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sameermahajan/MLWorkshop/blob/master/4.%20Recommenders/Song+Recommender.ipynb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sameermahajan/MLWorkshop/blob/master/5.%20Deep%20Learning/Image+Recognition.ipynb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sameermahajan/MLWorkshop/blob/master/6.%20Neural%20Networks/Basic+Neural+Network.ipynb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sameermahajan/MLWorkshop/blob/master/7.%20Tensorflow/Tensorflow.ipynb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sameermahajan/MLWorkshop/blob/master/7.%20Tensorflow/Neural+Network+with+Tensorflow.ipynb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mldata.org/repository/data/" TargetMode="External"/><Relationship Id="rId7" Type="http://schemas.openxmlformats.org/officeDocument/2006/relationships/hyperlink" Target="https://catalog.data.gov/dataset" TargetMode="External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eplearning4j.org/opendata" TargetMode="External"/><Relationship Id="rId5" Type="http://schemas.openxmlformats.org/officeDocument/2006/relationships/hyperlink" Target="http://deeplearning.net/datasets/" TargetMode="External"/><Relationship Id="rId4" Type="http://schemas.openxmlformats.org/officeDocument/2006/relationships/hyperlink" Target="http://archive.ics.uci.edu/ml/index.php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8/?token=%3ctoke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sameermahajan/MLWorkshop/blob/master/0.%20Introduction/Getting+Started+with+Python.ipynb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ameermahajan/MLWorkshop/blob/master/0.%20Introduction/Getting+Started+with+Pandas+and+numpy.ipyn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Leapfrog in </a:t>
            </a:r>
            <a:r>
              <a:rPr lang="en-US" smtClean="0"/>
              <a:t>Deep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Sameer </a:t>
            </a:r>
            <a:r>
              <a:rPr lang="en-US" dirty="0" err="1" smtClean="0"/>
              <a:t>mahajan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5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2" y="619125"/>
            <a:ext cx="107442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3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737" y="347662"/>
            <a:ext cx="927735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2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Sentiment analysis</a:t>
            </a:r>
          </a:p>
          <a:p>
            <a:r>
              <a:rPr lang="en-US" dirty="0" smtClean="0"/>
              <a:t>Analyze restaurant reviews</a:t>
            </a:r>
          </a:p>
        </p:txBody>
      </p:sp>
    </p:spTree>
    <p:extLst>
      <p:ext uri="{BB962C8B-B14F-4D97-AF65-F5344CB8AC3E}">
        <p14:creationId xmlns:p14="http://schemas.microsoft.com/office/powerpoint/2010/main" val="5071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4" y="561975"/>
            <a:ext cx="1073467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1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637" y="547687"/>
            <a:ext cx="782955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4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199" y="542925"/>
            <a:ext cx="87344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12" y="228600"/>
            <a:ext cx="896302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</a:p>
          <a:p>
            <a:r>
              <a:rPr lang="en-US" dirty="0" smtClean="0"/>
              <a:t>Document retrieval</a:t>
            </a:r>
          </a:p>
        </p:txBody>
      </p:sp>
    </p:spTree>
    <p:extLst>
      <p:ext uri="{BB962C8B-B14F-4D97-AF65-F5344CB8AC3E}">
        <p14:creationId xmlns:p14="http://schemas.microsoft.com/office/powerpoint/2010/main" val="188398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62" y="619125"/>
            <a:ext cx="97155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8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337" y="595312"/>
            <a:ext cx="88201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9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24" y="666750"/>
            <a:ext cx="87915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3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62" y="723900"/>
            <a:ext cx="86487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8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137" y="385762"/>
            <a:ext cx="89725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Netflix movie recommendations based on user ratings</a:t>
            </a:r>
          </a:p>
          <a:p>
            <a:r>
              <a:rPr lang="en-US" dirty="0" smtClean="0"/>
              <a:t>Song recommender based on user listen count </a:t>
            </a:r>
          </a:p>
          <a:p>
            <a:r>
              <a:rPr lang="en-US" dirty="0" smtClean="0"/>
              <a:t>Facebook fiend recommender</a:t>
            </a:r>
          </a:p>
          <a:p>
            <a:r>
              <a:rPr lang="en-US" dirty="0" smtClean="0"/>
              <a:t>Popularity based: not personalized</a:t>
            </a:r>
          </a:p>
          <a:p>
            <a:r>
              <a:rPr lang="en-US" dirty="0" smtClean="0"/>
              <a:t>Classification based: features may not be available</a:t>
            </a:r>
          </a:p>
          <a:p>
            <a:r>
              <a:rPr lang="en-US" dirty="0" smtClean="0"/>
              <a:t>Co-occurrence based: who bought this also bought…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pip install </a:t>
            </a:r>
            <a:r>
              <a:rPr lang="en-US" dirty="0" err="1" smtClean="0"/>
              <a:t>scikit</a:t>
            </a:r>
            <a:r>
              <a:rPr lang="en-US" dirty="0" smtClean="0"/>
              <a:t>-surprise (in your </a:t>
            </a:r>
            <a:r>
              <a:rPr lang="en-US" dirty="0" err="1" smtClean="0"/>
              <a:t>docker</a:t>
            </a:r>
            <a:r>
              <a:rPr lang="en-US" dirty="0" smtClean="0"/>
              <a:t> container)</a:t>
            </a:r>
          </a:p>
        </p:txBody>
      </p:sp>
    </p:spTree>
    <p:extLst>
      <p:ext uri="{BB962C8B-B14F-4D97-AF65-F5344CB8AC3E}">
        <p14:creationId xmlns:p14="http://schemas.microsoft.com/office/powerpoint/2010/main" val="188234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87" y="585787"/>
            <a:ext cx="106108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9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999" y="638175"/>
            <a:ext cx="736282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7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99" y="538162"/>
            <a:ext cx="102584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8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49" y="757237"/>
            <a:ext cx="92297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4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and Neural Networks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networks</a:t>
            </a:r>
          </a:p>
          <a:p>
            <a:r>
              <a:rPr lang="en-US" dirty="0" smtClean="0"/>
              <a:t>Image recognition</a:t>
            </a:r>
          </a:p>
          <a:p>
            <a:r>
              <a:rPr lang="en-US" dirty="0" smtClean="0"/>
              <a:t>Deep features and transfer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75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487" y="590550"/>
            <a:ext cx="79438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519112"/>
            <a:ext cx="92964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781050"/>
            <a:ext cx="8686800" cy="529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2" y="1571625"/>
            <a:ext cx="83534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3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74" y="600075"/>
            <a:ext cx="791527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4" y="647700"/>
            <a:ext cx="76485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9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874" y="1100137"/>
            <a:ext cx="78390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9" y="614362"/>
            <a:ext cx="1063942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799" y="366712"/>
            <a:ext cx="903922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4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62" y="352425"/>
            <a:ext cx="112395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2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53" y="381000"/>
            <a:ext cx="11658060" cy="638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3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4" y="409575"/>
            <a:ext cx="11687175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9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990600"/>
            <a:ext cx="4238625" cy="4448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212" y="2743200"/>
            <a:ext cx="6343650" cy="3781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812" y="360206"/>
            <a:ext cx="29051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0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824" y="290512"/>
            <a:ext cx="940117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9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problems and solutions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Regression: real valued output, predicting house prices</a:t>
            </a:r>
            <a:endParaRPr lang="en-US" dirty="0"/>
          </a:p>
          <a:p>
            <a:r>
              <a:rPr lang="en-US" dirty="0" smtClean="0"/>
              <a:t>Classification: product reviews</a:t>
            </a:r>
            <a:endParaRPr lang="en-US" dirty="0"/>
          </a:p>
          <a:p>
            <a:r>
              <a:rPr lang="en-US" dirty="0" smtClean="0"/>
              <a:t>Clustering: unsupervised learning, document retrieval</a:t>
            </a:r>
          </a:p>
          <a:p>
            <a:r>
              <a:rPr lang="en-US" dirty="0" smtClean="0"/>
              <a:t>Recommender systems: product recommendation</a:t>
            </a:r>
          </a:p>
          <a:p>
            <a:r>
              <a:rPr lang="en-US" dirty="0" smtClean="0"/>
              <a:t>Deep learning: 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6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Content Placeholder 1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1126" y="1803400"/>
            <a:ext cx="894657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0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3947" y="457200"/>
            <a:ext cx="9980931" cy="1168400"/>
          </a:xfrm>
        </p:spPr>
        <p:txBody>
          <a:bodyPr/>
          <a:lstStyle/>
          <a:p>
            <a:r>
              <a:rPr lang="en-US" dirty="0" smtClean="0"/>
              <a:t>Building Neural Network from scratch using </a:t>
            </a:r>
            <a:r>
              <a:rPr lang="en-US" dirty="0" err="1" smtClean="0"/>
              <a:t>tensorflow</a:t>
            </a:r>
            <a:endParaRPr lang="en-US" dirty="0"/>
          </a:p>
        </p:txBody>
      </p:sp>
      <p:pic>
        <p:nvPicPr>
          <p:cNvPr id="2" name="Content Placeholder 1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7630" y="1803400"/>
            <a:ext cx="649356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3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Speech recognition</a:t>
            </a:r>
          </a:p>
          <a:p>
            <a:r>
              <a:rPr lang="en-US" dirty="0" smtClean="0"/>
              <a:t>Robotics </a:t>
            </a:r>
          </a:p>
          <a:p>
            <a:r>
              <a:rPr lang="en-US" dirty="0" smtClean="0"/>
              <a:t>Auto driving cars</a:t>
            </a:r>
          </a:p>
          <a:p>
            <a:r>
              <a:rPr lang="en-US" dirty="0" smtClean="0"/>
              <a:t>Alpha </a:t>
            </a:r>
            <a:r>
              <a:rPr lang="en-US" smtClean="0"/>
              <a:t>Go Zero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811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selection</a:t>
            </a:r>
          </a:p>
          <a:p>
            <a:r>
              <a:rPr lang="en-US" dirty="0" smtClean="0"/>
              <a:t>Feature engineering</a:t>
            </a:r>
          </a:p>
          <a:p>
            <a:r>
              <a:rPr lang="en-US" dirty="0" smtClean="0"/>
              <a:t>Scaling 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 smtClean="0"/>
              <a:t>Model</a:t>
            </a:r>
          </a:p>
          <a:p>
            <a:r>
              <a:rPr lang="en-US" dirty="0" smtClean="0"/>
              <a:t>Special architectures</a:t>
            </a:r>
          </a:p>
          <a:p>
            <a:pPr lvl="1"/>
            <a:r>
              <a:rPr lang="en-US" dirty="0" smtClean="0"/>
              <a:t>Parallel processing</a:t>
            </a:r>
          </a:p>
          <a:p>
            <a:pPr lvl="1"/>
            <a:r>
              <a:rPr lang="en-US" dirty="0" smtClean="0"/>
              <a:t>GPUs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520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– Online courses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Coursera</a:t>
            </a:r>
          </a:p>
          <a:p>
            <a:pPr lvl="1"/>
            <a:r>
              <a:rPr lang="en-US" dirty="0" smtClean="0"/>
              <a:t>Machine learning specialization</a:t>
            </a:r>
          </a:p>
          <a:p>
            <a:pPr lvl="1"/>
            <a:r>
              <a:rPr lang="en-US" dirty="0" smtClean="0"/>
              <a:t>Machine learning by Andrew Ng, Stanford</a:t>
            </a:r>
          </a:p>
          <a:p>
            <a:pPr lvl="1"/>
            <a:r>
              <a:rPr lang="en-US" dirty="0" smtClean="0"/>
              <a:t>Deep learning specialization</a:t>
            </a:r>
          </a:p>
          <a:p>
            <a:r>
              <a:rPr lang="en-US" dirty="0" err="1" smtClean="0"/>
              <a:t>Udemy</a:t>
            </a:r>
            <a:endParaRPr lang="en-US" dirty="0" smtClean="0"/>
          </a:p>
          <a:p>
            <a:pPr lvl="1"/>
            <a:r>
              <a:rPr lang="en-US" dirty="0" smtClean="0"/>
              <a:t>Machine Learning A to Z</a:t>
            </a:r>
          </a:p>
          <a:p>
            <a:pPr lvl="1"/>
            <a:r>
              <a:rPr lang="en-US" dirty="0" smtClean="0"/>
              <a:t>Deep Learning A to Z</a:t>
            </a:r>
          </a:p>
          <a:p>
            <a:r>
              <a:rPr lang="en-US" dirty="0" err="1" smtClean="0"/>
              <a:t>Udacity</a:t>
            </a:r>
            <a:endParaRPr lang="en-US" dirty="0" smtClean="0"/>
          </a:p>
          <a:p>
            <a:pPr lvl="1"/>
            <a:r>
              <a:rPr lang="en-US" dirty="0" smtClean="0"/>
              <a:t>Machine Learning Engineer</a:t>
            </a:r>
          </a:p>
          <a:p>
            <a:pPr lvl="1"/>
            <a:r>
              <a:rPr lang="en-US" dirty="0" smtClean="0"/>
              <a:t>Deep Learning Foundation </a:t>
            </a:r>
            <a:r>
              <a:rPr lang="en-US" dirty="0" err="1" smtClean="0"/>
              <a:t>Nanodegree</a:t>
            </a:r>
            <a:r>
              <a:rPr lang="en-US" dirty="0" smtClean="0"/>
              <a:t> Program</a:t>
            </a:r>
          </a:p>
        </p:txBody>
      </p:sp>
    </p:spTree>
    <p:extLst>
      <p:ext uri="{BB962C8B-B14F-4D97-AF65-F5344CB8AC3E}">
        <p14:creationId xmlns:p14="http://schemas.microsoft.com/office/powerpoint/2010/main" val="401595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- </a:t>
            </a:r>
            <a:r>
              <a:rPr lang="en-US" dirty="0" err="1" smtClean="0"/>
              <a:t>contd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Online competitions</a:t>
            </a:r>
          </a:p>
          <a:p>
            <a:pPr lvl="1"/>
            <a:r>
              <a:rPr lang="en-US" dirty="0" err="1" smtClean="0"/>
              <a:t>kaggle</a:t>
            </a:r>
            <a:endParaRPr lang="en-US" dirty="0" smtClean="0"/>
          </a:p>
          <a:p>
            <a:r>
              <a:rPr lang="en-US" dirty="0" smtClean="0"/>
              <a:t>Online datasets to play with</a:t>
            </a:r>
          </a:p>
          <a:p>
            <a:pPr lvl="1"/>
            <a:r>
              <a:rPr lang="en-US" dirty="0" smtClean="0">
                <a:hlinkClick r:id="rId2"/>
              </a:rPr>
              <a:t>https://www.kaggle.com/datasets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http://mldata.org/repository/data/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http://archive.ics.uci.edu/ml/index.php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http://deeplearning.net/datasets/</a:t>
            </a:r>
            <a:endParaRPr lang="en-US" dirty="0" smtClean="0"/>
          </a:p>
          <a:p>
            <a:pPr lvl="1"/>
            <a:r>
              <a:rPr lang="en-US" dirty="0" smtClean="0">
                <a:hlinkClick r:id="rId6"/>
              </a:rPr>
              <a:t>https://deeplearning4j.org/opendata</a:t>
            </a:r>
            <a:endParaRPr lang="en-US" dirty="0" smtClean="0"/>
          </a:p>
          <a:p>
            <a:pPr lvl="1"/>
            <a:r>
              <a:rPr lang="en-US" dirty="0" smtClean="0">
                <a:hlinkClick r:id="rId7"/>
              </a:rPr>
              <a:t>https://catalog.data.gov/dataset</a:t>
            </a:r>
            <a:endParaRPr lang="en-US" dirty="0" smtClean="0"/>
          </a:p>
          <a:p>
            <a:r>
              <a:rPr lang="en-IN" dirty="0" smtClean="0"/>
              <a:t>Formulate </a:t>
            </a:r>
            <a:r>
              <a:rPr lang="en-IN" dirty="0"/>
              <a:t>your </a:t>
            </a:r>
            <a:r>
              <a:rPr lang="en-IN" dirty="0" smtClean="0"/>
              <a:t>own problem</a:t>
            </a:r>
            <a:r>
              <a:rPr lang="en-IN" dirty="0"/>
              <a:t>, gather  data, model, evaluate and keep refining it further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942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722813" y="990600"/>
            <a:ext cx="9751060" cy="4572000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US" sz="8000" dirty="0" smtClean="0"/>
              <a:t>Q&amp;A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21382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</a:p>
          <a:p>
            <a:r>
              <a:rPr lang="en-US" dirty="0" smtClean="0"/>
              <a:t>Python </a:t>
            </a:r>
            <a:endParaRPr lang="en-US" dirty="0"/>
          </a:p>
          <a:p>
            <a:r>
              <a:rPr lang="en-US" dirty="0" err="1" smtClean="0"/>
              <a:t>Numpy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Pandas</a:t>
            </a:r>
          </a:p>
          <a:p>
            <a:r>
              <a:rPr lang="en-US" dirty="0" err="1" smtClean="0"/>
              <a:t>Matplotlib</a:t>
            </a:r>
            <a:endParaRPr lang="en-US" dirty="0" smtClean="0"/>
          </a:p>
          <a:p>
            <a:r>
              <a:rPr lang="en-US" dirty="0" err="1" smtClean="0"/>
              <a:t>Scikit</a:t>
            </a:r>
            <a:r>
              <a:rPr lang="en-US" dirty="0" smtClean="0"/>
              <a:t> learn</a:t>
            </a:r>
          </a:p>
        </p:txBody>
      </p:sp>
    </p:spTree>
    <p:extLst>
      <p:ext uri="{BB962C8B-B14F-4D97-AF65-F5344CB8AC3E}">
        <p14:creationId xmlns:p14="http://schemas.microsoft.com/office/powerpoint/2010/main" val="243959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 to remember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run -it -p 8888:8888 gcr.io/</a:t>
            </a:r>
            <a:r>
              <a:rPr lang="en-US" dirty="0" err="1" smtClean="0"/>
              <a:t>tensorflow</a:t>
            </a:r>
            <a:r>
              <a:rPr lang="en-US" dirty="0" smtClean="0"/>
              <a:t>/</a:t>
            </a:r>
            <a:r>
              <a:rPr lang="en-US" dirty="0" err="1" smtClean="0"/>
              <a:t>tensorflow</a:t>
            </a:r>
            <a:r>
              <a:rPr lang="en-US" dirty="0" smtClean="0"/>
              <a:t>           (to run the preinstalled container)</a:t>
            </a:r>
            <a:endParaRPr lang="en-US" dirty="0"/>
          </a:p>
          <a:p>
            <a:r>
              <a:rPr lang="en-US" dirty="0">
                <a:hlinkClick r:id="rId2"/>
              </a:rPr>
              <a:t>http</a:t>
            </a:r>
            <a:r>
              <a:rPr lang="en-US" dirty="0" smtClean="0">
                <a:hlinkClick r:id="rId2"/>
              </a:rPr>
              <a:t>://localhost:8888</a:t>
            </a:r>
            <a:r>
              <a:rPr lang="en-US" dirty="0">
                <a:hlinkClick r:id="rId2"/>
              </a:rPr>
              <a:t>/?</a:t>
            </a:r>
            <a:r>
              <a:rPr lang="en-US" dirty="0" smtClean="0">
                <a:hlinkClick r:id="rId2"/>
              </a:rPr>
              <a:t>token=&lt;</a:t>
            </a:r>
            <a:r>
              <a:rPr lang="en-US" u="sng" dirty="0" smtClean="0">
                <a:hlinkClick r:id="rId2"/>
              </a:rPr>
              <a:t>token</a:t>
            </a:r>
            <a:r>
              <a:rPr lang="en-US" u="sng" dirty="0" smtClean="0"/>
              <a:t> id&gt;</a:t>
            </a:r>
            <a:r>
              <a:rPr lang="en-US" dirty="0" smtClean="0"/>
              <a:t>                                               (to connect  to </a:t>
            </a:r>
            <a:r>
              <a:rPr lang="en-US" dirty="0" err="1" smtClean="0"/>
              <a:t>jupyter</a:t>
            </a:r>
            <a:r>
              <a:rPr lang="en-US" dirty="0" smtClean="0"/>
              <a:t>  notebook)</a:t>
            </a:r>
          </a:p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r>
              <a:rPr lang="en-US" dirty="0" smtClean="0"/>
              <a:t> (to get container id of running  container)</a:t>
            </a:r>
            <a:endParaRPr lang="en-US" dirty="0"/>
          </a:p>
          <a:p>
            <a:r>
              <a:rPr lang="en-US" dirty="0" err="1"/>
              <a:t>s</a:t>
            </a:r>
            <a:r>
              <a:rPr lang="en-US" dirty="0" err="1" smtClean="0"/>
              <a:t>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exec -it &lt;container id&gt; bash (to enter the </a:t>
            </a:r>
            <a:r>
              <a:rPr lang="en-US" smtClean="0"/>
              <a:t>container)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52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4" y="300037"/>
            <a:ext cx="1092517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3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24" y="838200"/>
            <a:ext cx="92487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7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Predicting house prices</a:t>
            </a:r>
          </a:p>
          <a:p>
            <a:r>
              <a:rPr lang="en-US" dirty="0" smtClean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62510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 Classic 16x9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01059.potx" id="{C5FD5170-17AC-4815-968A-FDC1AAB6E99D}" vid="{74C691A5-1550-4555-B870-169F3443F41D}"/>
    </a:ext>
  </a:extLst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1360476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TP102801058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706496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8D003AC8-209A-4321-A17C-1B7A206433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ED4759-CFDD-43F0-817C-11D9197192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D80E12-3BE9-4746-820E-FFB249F467F2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4873beb7-5857-4685-be1f-d57550cc96cc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book education presentation (widescreen)</Template>
  <TotalTime>1111</TotalTime>
  <Words>312</Words>
  <Application>Microsoft Office PowerPoint</Application>
  <PresentationFormat>Custom</PresentationFormat>
  <Paragraphs>81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Constantia</vt:lpstr>
      <vt:lpstr>Books Classic 16x9</vt:lpstr>
      <vt:lpstr>Leapfrog in Deep Learning</vt:lpstr>
      <vt:lpstr>PowerPoint Presentation</vt:lpstr>
      <vt:lpstr>PowerPoint Presentation</vt:lpstr>
      <vt:lpstr>Types of problems and solutions</vt:lpstr>
      <vt:lpstr>Introduction </vt:lpstr>
      <vt:lpstr>Commands to remember</vt:lpstr>
      <vt:lpstr>PowerPoint Presentation</vt:lpstr>
      <vt:lpstr>PowerPoint Presentation</vt:lpstr>
      <vt:lpstr>Regression </vt:lpstr>
      <vt:lpstr>PowerPoint Presentation</vt:lpstr>
      <vt:lpstr>PowerPoint Presentation</vt:lpstr>
      <vt:lpstr>Classification</vt:lpstr>
      <vt:lpstr>PowerPoint Presentation</vt:lpstr>
      <vt:lpstr>PowerPoint Presentation</vt:lpstr>
      <vt:lpstr>PowerPoint Presentation</vt:lpstr>
      <vt:lpstr>PowerPoint Presentation</vt:lpstr>
      <vt:lpstr>Clustering</vt:lpstr>
      <vt:lpstr>PowerPoint Presentation</vt:lpstr>
      <vt:lpstr>PowerPoint Presentation</vt:lpstr>
      <vt:lpstr>PowerPoint Presentation</vt:lpstr>
      <vt:lpstr>PowerPoint Presentation</vt:lpstr>
      <vt:lpstr>Recommenders</vt:lpstr>
      <vt:lpstr>PowerPoint Presentation</vt:lpstr>
      <vt:lpstr>PowerPoint Presentation</vt:lpstr>
      <vt:lpstr>PowerPoint Presentation</vt:lpstr>
      <vt:lpstr>PowerPoint Presentation</vt:lpstr>
      <vt:lpstr>Deep Learning and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Tensorflow </vt:lpstr>
      <vt:lpstr>Building Neural Network from scratch using tensorflow</vt:lpstr>
      <vt:lpstr>Future </vt:lpstr>
      <vt:lpstr>Challenges</vt:lpstr>
      <vt:lpstr>Next steps – Online courses</vt:lpstr>
      <vt:lpstr>Next steps - contd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Sameer Mahajan</dc:creator>
  <cp:lastModifiedBy>Sameer Mahajan</cp:lastModifiedBy>
  <cp:revision>61</cp:revision>
  <dcterms:created xsi:type="dcterms:W3CDTF">2017-11-05T11:37:40Z</dcterms:created>
  <dcterms:modified xsi:type="dcterms:W3CDTF">2017-11-10T06:41:51Z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